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2" r:id="rId5"/>
    <p:sldId id="266" r:id="rId6"/>
    <p:sldId id="271" r:id="rId7"/>
    <p:sldId id="272" r:id="rId8"/>
    <p:sldId id="276" r:id="rId9"/>
    <p:sldId id="265" r:id="rId10"/>
    <p:sldId id="258" r:id="rId11"/>
    <p:sldId id="264" r:id="rId12"/>
    <p:sldId id="259" r:id="rId13"/>
    <p:sldId id="261" r:id="rId14"/>
    <p:sldId id="263" r:id="rId15"/>
    <p:sldId id="270" r:id="rId16"/>
    <p:sldId id="269" r:id="rId17"/>
    <p:sldId id="267" r:id="rId18"/>
    <p:sldId id="273" r:id="rId19"/>
    <p:sldId id="274" r:id="rId20"/>
    <p:sldId id="275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wz+LytxZlgfR81KezHk84g==" hashData="5wZnWO9qbazOZ97HrKpW3EKYAYs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48" autoAdjust="0"/>
  </p:normalViewPr>
  <p:slideViewPr>
    <p:cSldViewPr snapToGrid="0" snapToObjects="1">
      <p:cViewPr varScale="1">
        <p:scale>
          <a:sx n="75" d="100"/>
          <a:sy n="75" d="100"/>
        </p:scale>
        <p:origin x="-16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8"/>
          <p:cNvSpPr txBox="1">
            <a:spLocks noChangeArrowheads="1"/>
          </p:cNvSpPr>
          <p:nvPr userDrawn="1"/>
        </p:nvSpPr>
        <p:spPr bwMode="auto">
          <a:xfrm>
            <a:off x="8466138" y="14288"/>
            <a:ext cx="6778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900" smtClean="0"/>
              <a:t>© I.Suárez</a:t>
            </a:r>
          </a:p>
        </p:txBody>
      </p:sp>
    </p:spTree>
    <p:extLst>
      <p:ext uri="{BB962C8B-B14F-4D97-AF65-F5344CB8AC3E}">
        <p14:creationId xmlns:p14="http://schemas.microsoft.com/office/powerpoint/2010/main" val="23659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13/4/15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13/4/15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64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23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13/4/15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0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13/4/15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1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13/4/15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3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13/4/15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9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13/4/15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57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13/4/15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7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13/4/15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3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alpha val="75000"/>
              </a:schemeClr>
            </a:gs>
            <a:gs pos="76000">
              <a:prstClr val="white"/>
            </a:gs>
          </a:gsLst>
          <a:lin ang="200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 userDrawn="1"/>
        </p:nvSpPr>
        <p:spPr>
          <a:xfrm>
            <a:off x="0" y="-14288"/>
            <a:ext cx="9144000" cy="3698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+mn-lt"/>
                <a:ea typeface="+mn-ea"/>
                <a:cs typeface="+mn-cs"/>
              </a:rPr>
              <a:t>Hª del Mundo Contemporáneo</a:t>
            </a:r>
          </a:p>
        </p:txBody>
      </p:sp>
      <p:sp>
        <p:nvSpPr>
          <p:cNvPr id="8" name="CuadroTexto 8"/>
          <p:cNvSpPr txBox="1">
            <a:spLocks noChangeArrowheads="1"/>
          </p:cNvSpPr>
          <p:nvPr userDrawn="1"/>
        </p:nvSpPr>
        <p:spPr bwMode="auto">
          <a:xfrm>
            <a:off x="8466138" y="14288"/>
            <a:ext cx="6778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900" smtClean="0"/>
              <a:t>© I.Suárez</a:t>
            </a:r>
          </a:p>
        </p:txBody>
      </p:sp>
      <p:sp>
        <p:nvSpPr>
          <p:cNvPr id="9" name="CuadroTexto 8"/>
          <p:cNvSpPr txBox="1"/>
          <p:nvPr userDrawn="1"/>
        </p:nvSpPr>
        <p:spPr>
          <a:xfrm>
            <a:off x="2063364" y="302476"/>
            <a:ext cx="5231746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Tema 6: La</a:t>
            </a:r>
            <a:r>
              <a:rPr lang="es-ES" sz="20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Primera Guerra Mundial (1914-1918)</a:t>
            </a:r>
            <a:endParaRPr lang="es-ES" sz="2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4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slide" Target="slide1.xm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image" Target="../media/image3.png"/><Relationship Id="rId5" Type="http://schemas.openxmlformats.org/officeDocument/2006/relationships/slide" Target="slide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jpeg"/><Relationship Id="rId7" Type="http://schemas.openxmlformats.org/officeDocument/2006/relationships/slide" Target="slide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slide" Target="slide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9.xml"/><Relationship Id="rId3" Type="http://schemas.openxmlformats.org/officeDocument/2006/relationships/slide" Target="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slide" Target="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slide" Target="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slide" Target="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3.xml"/><Relationship Id="rId3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6.xml"/><Relationship Id="rId3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2.xml"/><Relationship Id="rId3" Type="http://schemas.openxmlformats.org/officeDocument/2006/relationships/slide" Target="slide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3.xml"/><Relationship Id="rId3" Type="http://schemas.openxmlformats.org/officeDocument/2006/relationships/slide" Target="slide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588212" y="816955"/>
            <a:ext cx="6453009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0000FF"/>
                </a:solidFill>
              </a:rPr>
              <a:t>1.Los caminos hacia la Guerra.- Las Causas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88211" y="1693427"/>
            <a:ext cx="3143074" cy="10156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1.A. </a:t>
            </a:r>
            <a:r>
              <a:rPr lang="es-ES" sz="2000" dirty="0" smtClean="0"/>
              <a:t>Fin del </a:t>
            </a:r>
            <a:r>
              <a:rPr lang="es-ES" sz="2000" b="1" dirty="0" smtClean="0"/>
              <a:t>equilibrio europeo</a:t>
            </a:r>
            <a:r>
              <a:rPr lang="es-ES" sz="2000" b="1" baseline="30000" dirty="0"/>
              <a:t>(*) </a:t>
            </a:r>
            <a:r>
              <a:rPr lang="es-ES" sz="2000" b="1" dirty="0" smtClean="0"/>
              <a:t> </a:t>
            </a:r>
            <a:r>
              <a:rPr lang="es-ES" sz="2000" dirty="0" smtClean="0"/>
              <a:t>por </a:t>
            </a:r>
            <a:r>
              <a:rPr lang="es-ES" sz="2000" b="1" dirty="0" smtClean="0"/>
              <a:t>la unificación</a:t>
            </a:r>
            <a:r>
              <a:rPr lang="es-ES" sz="2000" b="1" baseline="30000" dirty="0" smtClean="0"/>
              <a:t>(*) </a:t>
            </a:r>
            <a:r>
              <a:rPr lang="es-ES" sz="2000" b="1" dirty="0" smtClean="0"/>
              <a:t>alemana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363822" y="1521626"/>
            <a:ext cx="4672311" cy="258532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Alemania se convierte en la principal potencia demográfica y económica de la Europa Continental </a:t>
            </a:r>
            <a:r>
              <a:rPr lang="es-ES" dirty="0" smtClean="0">
                <a:sym typeface="Wingdings"/>
              </a:rPr>
              <a:t> Gran Bretaña.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Guillermo II puso en práctica la</a:t>
            </a:r>
            <a:r>
              <a:rPr lang="es-ES" b="1" dirty="0" smtClean="0">
                <a:sym typeface="Wingdings"/>
              </a:rPr>
              <a:t> WELTPOLITIC</a:t>
            </a:r>
            <a:r>
              <a:rPr lang="es-ES" b="1" baseline="30000" dirty="0"/>
              <a:t>(*) </a:t>
            </a:r>
            <a:r>
              <a:rPr lang="es-ES" b="1" baseline="300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Se desarrolla la teoría del </a:t>
            </a:r>
            <a:r>
              <a:rPr lang="es-ES" b="1" dirty="0" smtClean="0"/>
              <a:t>LEBENSRAUM</a:t>
            </a:r>
            <a:r>
              <a:rPr lang="es-ES" b="1" baseline="30000" dirty="0"/>
              <a:t>(*</a:t>
            </a:r>
            <a:r>
              <a:rPr lang="es-ES" b="1" baseline="300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Al llegar “tarde” al reparto colonial</a:t>
            </a:r>
            <a:r>
              <a:rPr lang="es-ES" b="1" baseline="30000" dirty="0" smtClean="0"/>
              <a:t> </a:t>
            </a:r>
            <a:r>
              <a:rPr lang="es-ES" dirty="0" smtClean="0"/>
              <a:t>pidió su parte del pastel</a:t>
            </a:r>
            <a:r>
              <a:rPr lang="es-ES" dirty="0" smtClean="0">
                <a:sym typeface="Wingdings"/>
              </a:rPr>
              <a:t> tensiones y conflictos coloniales</a:t>
            </a:r>
            <a:endParaRPr lang="es-ES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848708" y="3923509"/>
            <a:ext cx="3143073" cy="132343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Guillermo II</a:t>
            </a:r>
            <a:r>
              <a:rPr lang="es-ES" sz="2000" b="1" baseline="30000" dirty="0"/>
              <a:t>(*) </a:t>
            </a:r>
            <a:r>
              <a:rPr lang="es-ES" sz="2000" b="1" dirty="0" smtClean="0"/>
              <a:t> </a:t>
            </a:r>
            <a:r>
              <a:rPr lang="es-ES" sz="2000" dirty="0" smtClean="0"/>
              <a:t>cesa a </a:t>
            </a:r>
            <a:r>
              <a:rPr lang="es-ES" sz="2000" b="1" dirty="0" smtClean="0"/>
              <a:t>Bismark</a:t>
            </a:r>
            <a:r>
              <a:rPr lang="es-ES" sz="2000" b="1" baseline="30000" dirty="0"/>
              <a:t>(*) </a:t>
            </a:r>
            <a:r>
              <a:rPr lang="es-ES" sz="2000" dirty="0" smtClean="0"/>
              <a:t> y busca un nuevo sistema de alianzas con </a:t>
            </a:r>
            <a:r>
              <a:rPr lang="es-ES" sz="2000" b="1" dirty="0" smtClean="0"/>
              <a:t>doble objetivo</a:t>
            </a:r>
            <a:r>
              <a:rPr lang="es-ES" sz="2000" dirty="0" smtClean="0"/>
              <a:t>: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102891" y="4281671"/>
            <a:ext cx="4933242" cy="230832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Convertirse en líder europeo/mundial (</a:t>
            </a:r>
            <a:r>
              <a:rPr lang="es-ES" dirty="0" err="1" smtClean="0"/>
              <a:t>Weltpolitic</a:t>
            </a:r>
            <a:r>
              <a:rPr lang="es-E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Resistir alianzas contrarias que pueden venir de:</a:t>
            </a:r>
          </a:p>
          <a:p>
            <a:pPr marL="544513" indent="-285750" defTabSz="536575">
              <a:buFont typeface="Arial"/>
              <a:buChar char="•"/>
            </a:pPr>
            <a:r>
              <a:rPr lang="es-ES" b="1" dirty="0" smtClean="0"/>
              <a:t>Gran Bretaña </a:t>
            </a:r>
            <a:r>
              <a:rPr lang="es-ES" dirty="0" smtClean="0"/>
              <a:t>(motivos económico-políticos).</a:t>
            </a:r>
          </a:p>
          <a:p>
            <a:pPr marL="544513" indent="-285750" defTabSz="536575">
              <a:buFont typeface="Arial"/>
              <a:buChar char="•"/>
            </a:pPr>
            <a:r>
              <a:rPr lang="es-ES" b="1" dirty="0" smtClean="0"/>
              <a:t>Francia</a:t>
            </a:r>
            <a:r>
              <a:rPr lang="es-ES" dirty="0" smtClean="0"/>
              <a:t> (revancha derrota en </a:t>
            </a:r>
            <a:r>
              <a:rPr lang="es-ES" b="1" dirty="0" smtClean="0"/>
              <a:t>guerra Franco-Prusiana</a:t>
            </a:r>
            <a:r>
              <a:rPr lang="es-ES" b="1" baseline="30000" dirty="0"/>
              <a:t>(*) </a:t>
            </a:r>
            <a:r>
              <a:rPr lang="es-ES" b="1" dirty="0" smtClean="0"/>
              <a:t>.</a:t>
            </a:r>
          </a:p>
          <a:p>
            <a:pPr marL="544513" indent="-285750" defTabSz="536575">
              <a:buFont typeface="Arial"/>
              <a:buChar char="•"/>
            </a:pPr>
            <a:r>
              <a:rPr lang="es-ES" b="1" dirty="0" smtClean="0"/>
              <a:t>Rusia</a:t>
            </a:r>
            <a:r>
              <a:rPr lang="es-ES" dirty="0" smtClean="0"/>
              <a:t> (expansionismo alemán hacia el Este)</a:t>
            </a:r>
          </a:p>
        </p:txBody>
      </p:sp>
      <p:cxnSp>
        <p:nvCxnSpPr>
          <p:cNvPr id="9" name="Conector angular 8"/>
          <p:cNvCxnSpPr>
            <a:stCxn id="3" idx="2"/>
            <a:endCxn id="4" idx="1"/>
          </p:cNvCxnSpPr>
          <p:nvPr/>
        </p:nvCxnSpPr>
        <p:spPr>
          <a:xfrm rot="16200000" flipH="1">
            <a:off x="3209186" y="1659652"/>
            <a:ext cx="105198" cy="2204074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angular 10"/>
          <p:cNvCxnSpPr>
            <a:stCxn id="3" idx="2"/>
            <a:endCxn id="5" idx="0"/>
          </p:cNvCxnSpPr>
          <p:nvPr/>
        </p:nvCxnSpPr>
        <p:spPr>
          <a:xfrm rot="16200000" flipH="1">
            <a:off x="1682787" y="3186050"/>
            <a:ext cx="1214419" cy="260497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angular 12"/>
          <p:cNvCxnSpPr>
            <a:stCxn id="5" idx="2"/>
            <a:endCxn id="6" idx="1"/>
          </p:cNvCxnSpPr>
          <p:nvPr/>
        </p:nvCxnSpPr>
        <p:spPr>
          <a:xfrm rot="16200000" flipH="1">
            <a:off x="3167126" y="4500067"/>
            <a:ext cx="188885" cy="1682646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Botón de acción: Película 13">
            <a:hlinkClick r:id="rId2" action="ppaction://hlinksldjump" highlightClick="1"/>
          </p:cNvPr>
          <p:cNvSpPr/>
          <p:nvPr/>
        </p:nvSpPr>
        <p:spPr>
          <a:xfrm>
            <a:off x="455877" y="5958523"/>
            <a:ext cx="360000" cy="360000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43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  <p:bldP spid="6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o entender la Primera Guerra Mundi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382" y="720447"/>
            <a:ext cx="7830668" cy="5873001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5" action="ppaction://hlinksldjump" highlightClick="1"/>
          </p:cNvPr>
          <p:cNvSpPr/>
          <p:nvPr/>
        </p:nvSpPr>
        <p:spPr>
          <a:xfrm>
            <a:off x="8628455" y="6349247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740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.Alianzas_Previas_Primera_G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800" y="864521"/>
            <a:ext cx="6502400" cy="5740400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628455" y="6349247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701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.Alianzas_Previas_Primera_G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373"/>
            <a:ext cx="4734656" cy="4179814"/>
          </a:xfrm>
          <a:prstGeom prst="rect">
            <a:avLst/>
          </a:prstGeom>
        </p:spPr>
      </p:pic>
      <p:sp>
        <p:nvSpPr>
          <p:cNvPr id="3" name="Botón de acción: Película 2">
            <a:hlinkClick r:id="rId3" action="ppaction://hlinksldjump" highlightClick="1"/>
          </p:cNvPr>
          <p:cNvSpPr/>
          <p:nvPr/>
        </p:nvSpPr>
        <p:spPr>
          <a:xfrm>
            <a:off x="455877" y="5958523"/>
            <a:ext cx="360000" cy="360000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3.Paz Armada - Rivalidades imperial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0"/>
            <a:ext cx="9028608" cy="6858000"/>
          </a:xfrm>
          <a:prstGeom prst="rect">
            <a:avLst/>
          </a:prstGeom>
        </p:spPr>
      </p:pic>
      <p:sp>
        <p:nvSpPr>
          <p:cNvPr id="5" name="Botón de acción: Hacia atrás o Anterior 4">
            <a:hlinkClick r:id="rId5" action="ppaction://hlinksldjump" highlightClick="1"/>
          </p:cNvPr>
          <p:cNvSpPr/>
          <p:nvPr/>
        </p:nvSpPr>
        <p:spPr>
          <a:xfrm>
            <a:off x="8628455" y="6349247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1.Ametrallado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22" y="961270"/>
            <a:ext cx="4044838" cy="2563416"/>
          </a:xfrm>
          <a:prstGeom prst="rect">
            <a:avLst/>
          </a:prstGeom>
        </p:spPr>
      </p:pic>
      <p:pic>
        <p:nvPicPr>
          <p:cNvPr id="3" name="Imagen 2" descr="14.Granberh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997" y="961271"/>
            <a:ext cx="4722898" cy="2583704"/>
          </a:xfrm>
          <a:prstGeom prst="rect">
            <a:avLst/>
          </a:prstGeom>
        </p:spPr>
      </p:pic>
      <p:pic>
        <p:nvPicPr>
          <p:cNvPr id="4" name="Imagen 3" descr="16.0-Mascaras_anti_g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22" y="3721002"/>
            <a:ext cx="2730597" cy="2730597"/>
          </a:xfrm>
          <a:prstGeom prst="rect">
            <a:avLst/>
          </a:prstGeom>
        </p:spPr>
      </p:pic>
      <p:pic>
        <p:nvPicPr>
          <p:cNvPr id="5" name="Imagen 4" descr="16.2.Tanqu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019" y="3721002"/>
            <a:ext cx="2709553" cy="2744380"/>
          </a:xfrm>
          <a:prstGeom prst="rect">
            <a:avLst/>
          </a:prstGeom>
        </p:spPr>
      </p:pic>
      <p:pic>
        <p:nvPicPr>
          <p:cNvPr id="6" name="Imagen 5" descr="13.bombarde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572" y="3721002"/>
            <a:ext cx="3715607" cy="1917253"/>
          </a:xfrm>
          <a:prstGeom prst="rect">
            <a:avLst/>
          </a:prstGeom>
        </p:spPr>
      </p:pic>
      <p:sp>
        <p:nvSpPr>
          <p:cNvPr id="7" name="Botón de acción: Hacia atrás o Anterior 6">
            <a:hlinkClick r:id="rId7" action="ppaction://hlinksldjump" highlightClick="1"/>
          </p:cNvPr>
          <p:cNvSpPr/>
          <p:nvPr/>
        </p:nvSpPr>
        <p:spPr>
          <a:xfrm>
            <a:off x="8628455" y="6349247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43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26593"/>
            <a:ext cx="7007918" cy="49656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374" y="5205730"/>
            <a:ext cx="3860626" cy="1652270"/>
          </a:xfrm>
          <a:prstGeom prst="rect">
            <a:avLst/>
          </a:prstGeom>
        </p:spPr>
      </p:pic>
      <p:sp>
        <p:nvSpPr>
          <p:cNvPr id="4" name="Botón de acción: Hacia atrás o Anterior 3">
            <a:hlinkClick r:id="rId4" action="ppaction://hlinksldjump" highlightClick="1"/>
          </p:cNvPr>
          <p:cNvSpPr/>
          <p:nvPr/>
        </p:nvSpPr>
        <p:spPr>
          <a:xfrm>
            <a:off x="7295853" y="4687177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799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9. Catorce puntos_Wil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Botón de acción: Hacia atrás o Anterior 3">
            <a:hlinkClick r:id="rId3" action="ppaction://hlinksldjump" highlightClick="1"/>
          </p:cNvPr>
          <p:cNvSpPr/>
          <p:nvPr/>
        </p:nvSpPr>
        <p:spPr>
          <a:xfrm>
            <a:off x="8784000" y="6356267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221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.mapa-desarrollo-primera-guerra-mund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"/>
            <a:ext cx="9144000" cy="6231467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784000" y="6356267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5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7.Schlieffen-Pl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66" y="802154"/>
            <a:ext cx="4411847" cy="2941232"/>
          </a:xfrm>
          <a:prstGeom prst="rect">
            <a:avLst/>
          </a:prstGeom>
        </p:spPr>
      </p:pic>
      <p:pic>
        <p:nvPicPr>
          <p:cNvPr id="7" name="Imagen 6" descr="16.1.submarinos-aleman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387" y="802154"/>
            <a:ext cx="4555613" cy="26857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386" y="3402889"/>
            <a:ext cx="4555613" cy="347181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02889"/>
            <a:ext cx="4555613" cy="1546061"/>
          </a:xfrm>
          <a:prstGeom prst="rect">
            <a:avLst/>
          </a:prstGeom>
        </p:spPr>
      </p:pic>
      <p:sp>
        <p:nvSpPr>
          <p:cNvPr id="10" name="Botón de acción: Hacia atrás o Anterior 9">
            <a:hlinkClick r:id="rId6" action="ppaction://hlinksldjump" highlightClick="1"/>
          </p:cNvPr>
          <p:cNvSpPr/>
          <p:nvPr/>
        </p:nvSpPr>
        <p:spPr>
          <a:xfrm>
            <a:off x="8784000" y="6356267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666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rgamino vertical 2"/>
          <p:cNvSpPr/>
          <p:nvPr/>
        </p:nvSpPr>
        <p:spPr>
          <a:xfrm>
            <a:off x="0" y="795171"/>
            <a:ext cx="9143999" cy="5561095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835450" y="1470616"/>
            <a:ext cx="8070447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Tratado de Versalles.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Responsabilidad (moral y económica) alemana sobre la guerra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Pago alemán a potencias vencedoras de “</a:t>
            </a:r>
            <a:r>
              <a:rPr lang="es-ES" sz="2000" b="1" dirty="0" smtClean="0"/>
              <a:t>reparaciones</a:t>
            </a:r>
            <a:r>
              <a:rPr lang="es-ES" sz="2000" b="1" baseline="30000" dirty="0" smtClean="0"/>
              <a:t>(*)</a:t>
            </a:r>
            <a:r>
              <a:rPr lang="es-ES" sz="2000" dirty="0" smtClean="0"/>
              <a:t>” de guerra. Imposición de Francia. 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Influencia posterior </a:t>
            </a:r>
            <a:r>
              <a:rPr lang="es-ES" sz="2000" b="1" dirty="0" smtClean="0"/>
              <a:t>hiperinflación</a:t>
            </a:r>
            <a:r>
              <a:rPr lang="es-ES" sz="2000" dirty="0" smtClean="0"/>
              <a:t> alemana (1922-23)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Pérdidas territoriales: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/>
              <a:t>Alsacia y Lorena </a:t>
            </a:r>
            <a:r>
              <a:rPr lang="es-ES" sz="2000" dirty="0" smtClean="0"/>
              <a:t>a Francia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err="1" smtClean="0"/>
              <a:t>Posnania</a:t>
            </a:r>
            <a:r>
              <a:rPr lang="es-ES" sz="2000" dirty="0" smtClean="0"/>
              <a:t> a Polonia </a:t>
            </a:r>
            <a:r>
              <a:rPr lang="es-ES" sz="2000" dirty="0" smtClean="0">
                <a:sym typeface="Wingdings"/>
              </a:rPr>
              <a:t> cuestión del corredor de </a:t>
            </a:r>
            <a:r>
              <a:rPr lang="es-ES" sz="2000" dirty="0" err="1" smtClean="0">
                <a:sym typeface="Wingdings"/>
              </a:rPr>
              <a:t>Dantzing</a:t>
            </a:r>
            <a:endParaRPr lang="es-ES" sz="2000" dirty="0" smtClean="0">
              <a:sym typeface="Wingdings"/>
            </a:endParaRPr>
          </a:p>
          <a:p>
            <a:pPr marL="800100" lvl="1" indent="-342900">
              <a:buFont typeface="Arial"/>
              <a:buChar char="•"/>
            </a:pPr>
            <a:r>
              <a:rPr lang="es-ES" sz="2000" b="1" dirty="0" err="1" smtClean="0">
                <a:sym typeface="Wingdings"/>
              </a:rPr>
              <a:t>Schlewig</a:t>
            </a:r>
            <a:r>
              <a:rPr lang="es-ES" sz="2000" dirty="0" smtClean="0">
                <a:sym typeface="Wingdings"/>
              </a:rPr>
              <a:t> a Dinamarca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err="1" smtClean="0">
                <a:sym typeface="Wingdings"/>
              </a:rPr>
              <a:t>Eupen</a:t>
            </a:r>
            <a:r>
              <a:rPr lang="es-ES" sz="2000" b="1" dirty="0" smtClean="0">
                <a:sym typeface="Wingdings"/>
              </a:rPr>
              <a:t> y </a:t>
            </a:r>
            <a:r>
              <a:rPr lang="es-ES" sz="2000" b="1" dirty="0" err="1" smtClean="0">
                <a:sym typeface="Wingdings"/>
              </a:rPr>
              <a:t>Malmédy</a:t>
            </a:r>
            <a:r>
              <a:rPr lang="es-ES" sz="2000" b="1" dirty="0" smtClean="0">
                <a:sym typeface="Wingdings"/>
              </a:rPr>
              <a:t> </a:t>
            </a:r>
            <a:r>
              <a:rPr lang="es-ES" sz="2000" dirty="0" smtClean="0">
                <a:sym typeface="Wingdings"/>
              </a:rPr>
              <a:t>a Bélgica.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>
                <a:sym typeface="Wingdings"/>
              </a:rPr>
              <a:t>Colonias</a:t>
            </a:r>
            <a:r>
              <a:rPr lang="es-ES" sz="2000" dirty="0" smtClean="0">
                <a:sym typeface="Wingdings"/>
              </a:rPr>
              <a:t> a Francia y Gran Bretaña  </a:t>
            </a:r>
            <a:r>
              <a:rPr lang="es-ES" sz="2000" b="1" dirty="0" smtClean="0">
                <a:sym typeface="Wingdings"/>
              </a:rPr>
              <a:t>Mandatos</a:t>
            </a:r>
            <a:r>
              <a:rPr lang="es-ES" sz="2000" b="1" baseline="30000" dirty="0" smtClean="0">
                <a:sym typeface="Wingdings"/>
              </a:rPr>
              <a:t>(*)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Desmilitarización de la </a:t>
            </a:r>
            <a:r>
              <a:rPr lang="es-ES" sz="2000" b="1" dirty="0" smtClean="0">
                <a:sym typeface="Wingdings"/>
              </a:rPr>
              <a:t>RENANIA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Limitación ejército alemán (100.000 hombres, calibre cañones y límites tonelaje barcos de guerra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Confiscación producción carbón minas de </a:t>
            </a:r>
            <a:r>
              <a:rPr lang="es-ES" sz="2000" b="1" dirty="0" smtClean="0">
                <a:sym typeface="Wingdings"/>
              </a:rPr>
              <a:t>Sarre</a:t>
            </a:r>
          </a:p>
        </p:txBody>
      </p:sp>
      <p:sp>
        <p:nvSpPr>
          <p:cNvPr id="4" name="CuadroTexto 3">
            <a:hlinkClick r:id="rId2" action="ppaction://hlinksldjump"/>
          </p:cNvPr>
          <p:cNvSpPr txBox="1"/>
          <p:nvPr/>
        </p:nvSpPr>
        <p:spPr>
          <a:xfrm>
            <a:off x="7017780" y="4235118"/>
            <a:ext cx="1493843" cy="27699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1200" dirty="0" smtClean="0"/>
              <a:t>Cambios territoriales</a:t>
            </a:r>
          </a:p>
        </p:txBody>
      </p:sp>
      <p:sp>
        <p:nvSpPr>
          <p:cNvPr id="5" name="Botón de acción: Hacia atrás o Anterior 4">
            <a:hlinkClick r:id="rId3" action="ppaction://hlinksldjump" highlightClick="1"/>
          </p:cNvPr>
          <p:cNvSpPr/>
          <p:nvPr/>
        </p:nvSpPr>
        <p:spPr>
          <a:xfrm>
            <a:off x="8784000" y="6356267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62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2.Alemania tras Tratado Versal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155"/>
            <a:ext cx="5269360" cy="3716914"/>
          </a:xfrm>
          <a:prstGeom prst="rect">
            <a:avLst/>
          </a:prstGeom>
        </p:spPr>
      </p:pic>
      <p:pic>
        <p:nvPicPr>
          <p:cNvPr id="3" name="Imagen 2" descr="33.Mapa_de_Europa_despues_de_la_Gran_Guerr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525" y="3203287"/>
            <a:ext cx="5384475" cy="3654713"/>
          </a:xfrm>
          <a:prstGeom prst="rect">
            <a:avLst/>
          </a:prstGeom>
        </p:spPr>
      </p:pic>
      <p:sp>
        <p:nvSpPr>
          <p:cNvPr id="4" name="Botón de acción: Hacia atrás o Anterior 3">
            <a:hlinkClick r:id="rId4" action="ppaction://hlinksldjump" highlightClick="1"/>
          </p:cNvPr>
          <p:cNvSpPr/>
          <p:nvPr/>
        </p:nvSpPr>
        <p:spPr>
          <a:xfrm>
            <a:off x="3399525" y="6498000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73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588211" y="1693427"/>
            <a:ext cx="3143074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1.</a:t>
            </a:r>
            <a:r>
              <a:rPr lang="es-ES" sz="2000" b="1" dirty="0"/>
              <a:t>B</a:t>
            </a:r>
            <a:r>
              <a:rPr lang="es-ES" sz="2000" b="1" dirty="0" smtClean="0"/>
              <a:t>. </a:t>
            </a:r>
            <a:r>
              <a:rPr lang="es-ES" sz="2000" b="1" dirty="0" smtClean="0">
                <a:hlinkClick r:id="rId2" action="ppaction://hlinksldjump"/>
              </a:rPr>
              <a:t>Sistema de Alianzas</a:t>
            </a:r>
            <a:r>
              <a:rPr lang="es-ES" sz="2000" dirty="0" smtClean="0"/>
              <a:t>. “El equilibrio del miedo”</a:t>
            </a:r>
            <a:endParaRPr lang="es-ES" sz="2000" b="1" dirty="0" smtClean="0"/>
          </a:p>
        </p:txBody>
      </p:sp>
      <p:sp>
        <p:nvSpPr>
          <p:cNvPr id="11" name="CuadroTexto 10"/>
          <p:cNvSpPr txBox="1"/>
          <p:nvPr/>
        </p:nvSpPr>
        <p:spPr>
          <a:xfrm>
            <a:off x="4363822" y="1678426"/>
            <a:ext cx="4672311" cy="230832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Alemania </a:t>
            </a:r>
            <a:r>
              <a:rPr lang="es-ES" dirty="0" smtClean="0">
                <a:sym typeface="Wingdings"/>
              </a:rPr>
              <a:t> Inglaterra y Francia por expansión colonial y predominio político en Europa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Austria-Hungría  Quería expansión por los Balcanes  Rusia y Turquía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Italia se aseguraba la neutralidad Austriaca-Húngara en sus territorios del norte</a:t>
            </a:r>
            <a:endParaRPr lang="es-ES" dirty="0" smtClean="0"/>
          </a:p>
        </p:txBody>
      </p:sp>
      <p:sp>
        <p:nvSpPr>
          <p:cNvPr id="12" name="CuadroTexto 11"/>
          <p:cNvSpPr txBox="1"/>
          <p:nvPr/>
        </p:nvSpPr>
        <p:spPr>
          <a:xfrm>
            <a:off x="723286" y="2603602"/>
            <a:ext cx="3143073" cy="132343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Triple Alianza, 1882:</a:t>
            </a:r>
          </a:p>
          <a:p>
            <a:pPr lvl="1"/>
            <a:r>
              <a:rPr lang="es-ES" sz="2000" dirty="0" smtClean="0"/>
              <a:t>Alemania</a:t>
            </a:r>
          </a:p>
          <a:p>
            <a:pPr lvl="1"/>
            <a:r>
              <a:rPr lang="es-ES" sz="2000" dirty="0" smtClean="0"/>
              <a:t>Austria-Hungría</a:t>
            </a:r>
          </a:p>
          <a:p>
            <a:pPr lvl="1"/>
            <a:r>
              <a:rPr lang="es-ES" sz="2000" dirty="0" smtClean="0"/>
              <a:t>Italia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363821" y="4642311"/>
            <a:ext cx="4672311" cy="120032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Francia e Inglaterra (a pesar de su competencia colonial) </a:t>
            </a:r>
            <a:r>
              <a:rPr lang="es-ES" dirty="0" smtClean="0">
                <a:sym typeface="Wingdings"/>
              </a:rPr>
              <a:t> Alemania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Rusia  Influencia en los Balcanes   Italia, Turquía</a:t>
            </a:r>
            <a:endParaRPr lang="es-ES" dirty="0" smtClean="0"/>
          </a:p>
        </p:txBody>
      </p:sp>
      <p:sp>
        <p:nvSpPr>
          <p:cNvPr id="20" name="CuadroTexto 19"/>
          <p:cNvSpPr txBox="1"/>
          <p:nvPr/>
        </p:nvSpPr>
        <p:spPr>
          <a:xfrm>
            <a:off x="723286" y="4262329"/>
            <a:ext cx="3143073" cy="193899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Entente </a:t>
            </a:r>
            <a:r>
              <a:rPr lang="es-ES" sz="2000" b="1" dirty="0" err="1" smtClean="0"/>
              <a:t>Cordiale</a:t>
            </a:r>
            <a:r>
              <a:rPr lang="es-ES" sz="2000" b="1" dirty="0" smtClean="0"/>
              <a:t>, 1904</a:t>
            </a:r>
          </a:p>
          <a:p>
            <a:r>
              <a:rPr lang="es-ES" sz="2000" b="1" dirty="0" smtClean="0"/>
              <a:t> </a:t>
            </a:r>
            <a:r>
              <a:rPr lang="es-ES" sz="1600" dirty="0" smtClean="0"/>
              <a:t>(Francia e Inglaterra)</a:t>
            </a:r>
          </a:p>
          <a:p>
            <a:r>
              <a:rPr lang="es-ES" sz="2000" b="1" dirty="0" smtClean="0"/>
              <a:t>Triple Entente, 1908</a:t>
            </a:r>
          </a:p>
          <a:p>
            <a:pPr lvl="1"/>
            <a:r>
              <a:rPr lang="es-ES" sz="2000" dirty="0" smtClean="0"/>
              <a:t>Francia</a:t>
            </a:r>
          </a:p>
          <a:p>
            <a:pPr lvl="1"/>
            <a:r>
              <a:rPr lang="es-ES" sz="2000" dirty="0" smtClean="0"/>
              <a:t>Gran Bretaña</a:t>
            </a:r>
          </a:p>
          <a:p>
            <a:pPr lvl="1"/>
            <a:r>
              <a:rPr lang="es-ES" sz="2000" smtClean="0"/>
              <a:t>Rusia</a:t>
            </a:r>
            <a:endParaRPr lang="es-ES" sz="2000" dirty="0" smtClean="0"/>
          </a:p>
        </p:txBody>
      </p:sp>
      <p:cxnSp>
        <p:nvCxnSpPr>
          <p:cNvPr id="22" name="Conector angular 21"/>
          <p:cNvCxnSpPr>
            <a:stCxn id="10" idx="1"/>
            <a:endCxn id="12" idx="1"/>
          </p:cNvCxnSpPr>
          <p:nvPr/>
        </p:nvCxnSpPr>
        <p:spPr>
          <a:xfrm rot="10800000" flipH="1" flipV="1">
            <a:off x="588210" y="2047370"/>
            <a:ext cx="135075" cy="1217952"/>
          </a:xfrm>
          <a:prstGeom prst="bentConnector3">
            <a:avLst>
              <a:gd name="adj1" fmla="val -169239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angular 23"/>
          <p:cNvCxnSpPr>
            <a:stCxn id="10" idx="1"/>
            <a:endCxn id="20" idx="1"/>
          </p:cNvCxnSpPr>
          <p:nvPr/>
        </p:nvCxnSpPr>
        <p:spPr>
          <a:xfrm rot="10800000" flipH="1" flipV="1">
            <a:off x="588210" y="2047369"/>
            <a:ext cx="135075" cy="3184455"/>
          </a:xfrm>
          <a:prstGeom prst="bentConnector3">
            <a:avLst>
              <a:gd name="adj1" fmla="val -169239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angular 25"/>
          <p:cNvCxnSpPr>
            <a:stCxn id="12" idx="3"/>
            <a:endCxn id="11" idx="1"/>
          </p:cNvCxnSpPr>
          <p:nvPr/>
        </p:nvCxnSpPr>
        <p:spPr>
          <a:xfrm flipV="1">
            <a:off x="3866359" y="2832588"/>
            <a:ext cx="497463" cy="432734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angular 27"/>
          <p:cNvCxnSpPr>
            <a:stCxn id="20" idx="3"/>
            <a:endCxn id="13" idx="1"/>
          </p:cNvCxnSpPr>
          <p:nvPr/>
        </p:nvCxnSpPr>
        <p:spPr>
          <a:xfrm>
            <a:off x="3866359" y="5231825"/>
            <a:ext cx="497462" cy="10651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35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1" grpId="0" build="p" animBg="1"/>
      <p:bldP spid="12" grpId="0" build="p" animBg="1"/>
      <p:bldP spid="13" grpId="0" build="p" animBg="1"/>
      <p:bldP spid="20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7.Murtos_y_herid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83" y="768732"/>
            <a:ext cx="8313669" cy="6089268"/>
          </a:xfrm>
          <a:prstGeom prst="rect">
            <a:avLst/>
          </a:prstGeom>
        </p:spPr>
      </p:pic>
      <p:sp>
        <p:nvSpPr>
          <p:cNvPr id="4" name="Botón de acción: Hacia atrás o Anterior 3">
            <a:hlinkClick r:id="rId3" action="ppaction://hlinksldjump" highlightClick="1"/>
          </p:cNvPr>
          <p:cNvSpPr/>
          <p:nvPr/>
        </p:nvSpPr>
        <p:spPr>
          <a:xfrm>
            <a:off x="8628455" y="6349247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09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1. Europa_Antes_y_despues_Primera_G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4" y="919135"/>
            <a:ext cx="9069446" cy="5061336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628455" y="6349247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25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8.Tratado de Brest Litows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628455" y="6349247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022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8.La Sociedad de Nacio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628455" y="6349247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39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8211" y="1003507"/>
            <a:ext cx="2813843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1.</a:t>
            </a:r>
            <a:r>
              <a:rPr lang="es-ES" sz="2000" b="1" dirty="0"/>
              <a:t>C</a:t>
            </a:r>
            <a:r>
              <a:rPr lang="es-ES" sz="2000" b="1" dirty="0" smtClean="0"/>
              <a:t>. El rearme. La “Paz Armada”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440151" y="806655"/>
            <a:ext cx="3429033" cy="1200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Aumento del gasto militar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hlinkClick r:id="rId2" action="ppaction://hlinksldjump"/>
              </a:rPr>
              <a:t>Nuevas armas </a:t>
            </a:r>
            <a:r>
              <a:rPr lang="es-ES" dirty="0" smtClean="0"/>
              <a:t>(2ªR.Ind)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Formación Gran Marina Militar Alemana </a:t>
            </a:r>
            <a:r>
              <a:rPr lang="es-ES" dirty="0" smtClean="0">
                <a:sym typeface="Wingdings"/>
              </a:rPr>
              <a:t> </a:t>
            </a:r>
            <a:r>
              <a:rPr lang="es-ES" dirty="0" err="1" smtClean="0">
                <a:sym typeface="Wingdings"/>
              </a:rPr>
              <a:t>G.Bretaña</a:t>
            </a:r>
            <a:endParaRPr lang="es-ES" dirty="0" smtClean="0"/>
          </a:p>
        </p:txBody>
      </p:sp>
      <p:sp>
        <p:nvSpPr>
          <p:cNvPr id="4" name="CuadroTexto 3"/>
          <p:cNvSpPr txBox="1"/>
          <p:nvPr/>
        </p:nvSpPr>
        <p:spPr>
          <a:xfrm>
            <a:off x="5440151" y="2061054"/>
            <a:ext cx="3429033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err="1" smtClean="0"/>
              <a:t>Weltpolitic</a:t>
            </a:r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" b="1" dirty="0" smtClean="0"/>
              <a:t>Destino Manifiesto</a:t>
            </a:r>
            <a:r>
              <a:rPr lang="es-ES" b="1" baseline="30000" dirty="0" smtClean="0"/>
              <a:t>(*)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“Superioridad” alemana 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731285" y="932392"/>
            <a:ext cx="1339297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material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31285" y="1357450"/>
            <a:ext cx="1339297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ideológico</a:t>
            </a:r>
          </a:p>
        </p:txBody>
      </p:sp>
      <p:cxnSp>
        <p:nvCxnSpPr>
          <p:cNvPr id="8" name="Conector angular 7"/>
          <p:cNvCxnSpPr>
            <a:stCxn id="5" idx="3"/>
            <a:endCxn id="3" idx="1"/>
          </p:cNvCxnSpPr>
          <p:nvPr/>
        </p:nvCxnSpPr>
        <p:spPr>
          <a:xfrm>
            <a:off x="5070582" y="1117058"/>
            <a:ext cx="369569" cy="289762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angular 9"/>
          <p:cNvCxnSpPr>
            <a:stCxn id="6" idx="3"/>
            <a:endCxn id="4" idx="1"/>
          </p:cNvCxnSpPr>
          <p:nvPr/>
        </p:nvCxnSpPr>
        <p:spPr>
          <a:xfrm>
            <a:off x="5070582" y="1542116"/>
            <a:ext cx="369569" cy="980603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angular 11"/>
          <p:cNvCxnSpPr>
            <a:stCxn id="2" idx="3"/>
            <a:endCxn id="5" idx="1"/>
          </p:cNvCxnSpPr>
          <p:nvPr/>
        </p:nvCxnSpPr>
        <p:spPr>
          <a:xfrm flipV="1">
            <a:off x="3402054" y="1117058"/>
            <a:ext cx="329231" cy="240392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angular 13"/>
          <p:cNvCxnSpPr>
            <a:stCxn id="2" idx="3"/>
            <a:endCxn id="6" idx="1"/>
          </p:cNvCxnSpPr>
          <p:nvPr/>
        </p:nvCxnSpPr>
        <p:spPr>
          <a:xfrm>
            <a:off x="3402054" y="1357450"/>
            <a:ext cx="329231" cy="184666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588211" y="3351095"/>
            <a:ext cx="3143074" cy="61555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1.D. Las Crisis Prebélicas</a:t>
            </a:r>
          </a:p>
          <a:p>
            <a:pPr algn="ctr"/>
            <a:r>
              <a:rPr lang="es-ES" sz="1400" dirty="0" smtClean="0"/>
              <a:t>(limitadas)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769504" y="4108136"/>
            <a:ext cx="1147106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Coloniales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592551" y="3351095"/>
            <a:ext cx="3276633" cy="175432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Sobre todo </a:t>
            </a:r>
            <a:r>
              <a:rPr lang="es-ES" b="1" dirty="0" smtClean="0"/>
              <a:t>Marruecos</a:t>
            </a:r>
            <a:r>
              <a:rPr lang="es-ES" b="1" baseline="30000" dirty="0" smtClean="0"/>
              <a:t>(1)</a:t>
            </a:r>
          </a:p>
          <a:p>
            <a:pPr marL="460375" lvl="1" indent="-285750">
              <a:buFont typeface="Arial"/>
              <a:buChar char="•"/>
            </a:pPr>
            <a:r>
              <a:rPr lang="es-ES" dirty="0" smtClean="0"/>
              <a:t>Conflicto de </a:t>
            </a:r>
            <a:r>
              <a:rPr lang="es-ES" b="1" dirty="0" smtClean="0"/>
              <a:t>Tánge</a:t>
            </a:r>
            <a:r>
              <a:rPr lang="es-ES" dirty="0" smtClean="0"/>
              <a:t>r </a:t>
            </a:r>
            <a:r>
              <a:rPr lang="es-ES" dirty="0" smtClean="0">
                <a:sym typeface="Wingdings"/>
              </a:rPr>
              <a:t> Conferencia Internacional de </a:t>
            </a:r>
            <a:r>
              <a:rPr lang="es-ES" b="1" dirty="0" smtClean="0">
                <a:sym typeface="Wingdings"/>
              </a:rPr>
              <a:t>Algeciras</a:t>
            </a:r>
            <a:r>
              <a:rPr lang="es-ES" dirty="0" smtClean="0">
                <a:sym typeface="Wingdings"/>
              </a:rPr>
              <a:t>, 1906</a:t>
            </a:r>
          </a:p>
          <a:p>
            <a:pPr marL="460375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Crisis de </a:t>
            </a:r>
            <a:r>
              <a:rPr lang="es-ES" b="1" dirty="0" err="1" smtClean="0">
                <a:sym typeface="Wingdings"/>
              </a:rPr>
              <a:t>Agadir</a:t>
            </a:r>
            <a:r>
              <a:rPr lang="es-ES" dirty="0" smtClean="0">
                <a:sym typeface="Wingdings"/>
              </a:rPr>
              <a:t>, 1911. </a:t>
            </a:r>
            <a:r>
              <a:rPr lang="es-ES" b="1" dirty="0" smtClean="0">
                <a:sym typeface="Wingdings"/>
              </a:rPr>
              <a:t>Acorazado </a:t>
            </a:r>
            <a:r>
              <a:rPr lang="es-ES" b="1" dirty="0" err="1" smtClean="0">
                <a:sym typeface="Wingdings"/>
              </a:rPr>
              <a:t>Phanter</a:t>
            </a:r>
            <a:endParaRPr lang="es-ES" b="1" dirty="0" smtClean="0"/>
          </a:p>
        </p:txBody>
      </p:sp>
      <p:sp>
        <p:nvSpPr>
          <p:cNvPr id="26" name="CuadroTexto 25"/>
          <p:cNvSpPr txBox="1"/>
          <p:nvPr/>
        </p:nvSpPr>
        <p:spPr>
          <a:xfrm>
            <a:off x="1256702" y="4705312"/>
            <a:ext cx="2586315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hlinkClick r:id="rId3" action="ppaction://hlinksldjump"/>
              </a:rPr>
              <a:t>Nacionalistas / Balcánicas</a:t>
            </a:r>
            <a:endParaRPr lang="es-ES" dirty="0" smtClean="0"/>
          </a:p>
        </p:txBody>
      </p:sp>
      <p:sp>
        <p:nvSpPr>
          <p:cNvPr id="27" name="CuadroTexto 26"/>
          <p:cNvSpPr txBox="1"/>
          <p:nvPr/>
        </p:nvSpPr>
        <p:spPr>
          <a:xfrm>
            <a:off x="2038097" y="5165565"/>
            <a:ext cx="6831087" cy="147732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Procesos de Independencia</a:t>
            </a:r>
          </a:p>
          <a:p>
            <a:pPr marL="285750" indent="-285750">
              <a:buFont typeface="Arial"/>
              <a:buChar char="•"/>
            </a:pPr>
            <a:r>
              <a:rPr lang="es-ES" b="1" dirty="0" smtClean="0"/>
              <a:t>Grecia</a:t>
            </a:r>
            <a:r>
              <a:rPr lang="es-ES" dirty="0" smtClean="0"/>
              <a:t> (1830), </a:t>
            </a:r>
            <a:r>
              <a:rPr lang="es-ES" b="1" dirty="0" smtClean="0"/>
              <a:t>Serbia</a:t>
            </a:r>
            <a:r>
              <a:rPr lang="es-ES" dirty="0" smtClean="0"/>
              <a:t> (1878), </a:t>
            </a:r>
            <a:r>
              <a:rPr lang="es-ES" b="1" dirty="0" smtClean="0"/>
              <a:t>Rumanía</a:t>
            </a:r>
            <a:r>
              <a:rPr lang="es-ES" dirty="0" smtClean="0"/>
              <a:t> (1877),</a:t>
            </a:r>
            <a:r>
              <a:rPr lang="es-ES" b="1" dirty="0" smtClean="0"/>
              <a:t> Bulgaria </a:t>
            </a:r>
            <a:r>
              <a:rPr lang="es-ES" dirty="0" smtClean="0"/>
              <a:t>(1905), </a:t>
            </a:r>
            <a:r>
              <a:rPr lang="es-ES" b="1" dirty="0" smtClean="0"/>
              <a:t>Montenegro</a:t>
            </a:r>
            <a:r>
              <a:rPr lang="es-ES" dirty="0" smtClean="0"/>
              <a:t> (1878).</a:t>
            </a:r>
          </a:p>
          <a:p>
            <a:pPr marL="285750" indent="-285750">
              <a:buFont typeface="Arial"/>
              <a:buChar char="•"/>
            </a:pPr>
            <a:r>
              <a:rPr lang="es-ES" b="1" dirty="0" smtClean="0"/>
              <a:t>Guerras Balcánicas </a:t>
            </a:r>
            <a:r>
              <a:rPr lang="es-ES" dirty="0" smtClean="0">
                <a:sym typeface="Wingdings"/>
              </a:rPr>
              <a:t> debilitamiento turco. 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1ª Guerra (1912), 2ª Guerra (1913)</a:t>
            </a:r>
            <a:endParaRPr lang="es-ES" dirty="0" smtClean="0"/>
          </a:p>
        </p:txBody>
      </p:sp>
      <p:cxnSp>
        <p:nvCxnSpPr>
          <p:cNvPr id="29" name="Conector angular 28"/>
          <p:cNvCxnSpPr>
            <a:stCxn id="15" idx="2"/>
            <a:endCxn id="22" idx="1"/>
          </p:cNvCxnSpPr>
          <p:nvPr/>
        </p:nvCxnSpPr>
        <p:spPr>
          <a:xfrm rot="16200000" flipH="1">
            <a:off x="2801549" y="3324847"/>
            <a:ext cx="326154" cy="1609756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angular 30"/>
          <p:cNvCxnSpPr>
            <a:stCxn id="15" idx="2"/>
            <a:endCxn id="26" idx="0"/>
          </p:cNvCxnSpPr>
          <p:nvPr/>
        </p:nvCxnSpPr>
        <p:spPr>
          <a:xfrm rot="16200000" flipH="1">
            <a:off x="1985472" y="4140924"/>
            <a:ext cx="738664" cy="390112"/>
          </a:xfrm>
          <a:prstGeom prst="bentConnector3">
            <a:avLst>
              <a:gd name="adj1" fmla="val 39386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angular 33"/>
          <p:cNvCxnSpPr>
            <a:stCxn id="22" idx="3"/>
            <a:endCxn id="23" idx="1"/>
          </p:cNvCxnSpPr>
          <p:nvPr/>
        </p:nvCxnSpPr>
        <p:spPr>
          <a:xfrm flipV="1">
            <a:off x="4916610" y="4228259"/>
            <a:ext cx="675941" cy="64543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angular 35"/>
          <p:cNvCxnSpPr>
            <a:stCxn id="26" idx="3"/>
            <a:endCxn id="27" idx="0"/>
          </p:cNvCxnSpPr>
          <p:nvPr/>
        </p:nvCxnSpPr>
        <p:spPr>
          <a:xfrm>
            <a:off x="3843017" y="4889978"/>
            <a:ext cx="1610624" cy="275587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uadroTexto 38"/>
          <p:cNvSpPr txBox="1"/>
          <p:nvPr/>
        </p:nvSpPr>
        <p:spPr>
          <a:xfrm>
            <a:off x="3731285" y="6580173"/>
            <a:ext cx="509626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400" baseline="30000" dirty="0" smtClean="0"/>
              <a:t>(1)</a:t>
            </a:r>
            <a:r>
              <a:rPr lang="es-ES" sz="1400" dirty="0" smtClean="0"/>
              <a:t> Dominio estrecho de </a:t>
            </a:r>
            <a:r>
              <a:rPr lang="es-ES" sz="1400" dirty="0" err="1" smtClean="0"/>
              <a:t>gibraltar</a:t>
            </a:r>
            <a:r>
              <a:rPr lang="es-ES" sz="1400" dirty="0" smtClean="0"/>
              <a:t>. Contacto Mediterráneo/Atlántico</a:t>
            </a:r>
          </a:p>
        </p:txBody>
      </p:sp>
    </p:spTree>
    <p:extLst>
      <p:ext uri="{BB962C8B-B14F-4D97-AF65-F5344CB8AC3E}">
        <p14:creationId xmlns:p14="http://schemas.microsoft.com/office/powerpoint/2010/main" val="327964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build="p" animBg="1"/>
      <p:bldP spid="4" grpId="0" build="p" animBg="1"/>
      <p:bldP spid="5" grpId="0" animBg="1"/>
      <p:bldP spid="6" grpId="0" animBg="1"/>
      <p:bldP spid="15" grpId="0" build="p" animBg="1"/>
      <p:bldP spid="22" grpId="0" animBg="1"/>
      <p:bldP spid="23" grpId="0" build="p" animBg="1"/>
      <p:bldP spid="26" grpId="0" animBg="1"/>
      <p:bldP spid="27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8212" y="816955"/>
            <a:ext cx="5323542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0000FF"/>
                </a:solidFill>
              </a:rPr>
              <a:t>2.La Guerra (</a:t>
            </a:r>
            <a:r>
              <a:rPr lang="es-ES" sz="2000" dirty="0" smtClean="0">
                <a:solidFill>
                  <a:srgbClr val="0000FF"/>
                </a:solidFill>
              </a:rPr>
              <a:t>Agosto 1914- Noviembre 1918)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388692" y="1442551"/>
            <a:ext cx="5275803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Desencadenante: </a:t>
            </a:r>
            <a:r>
              <a:rPr lang="es-ES" b="1" dirty="0" smtClean="0">
                <a:hlinkClick r:id="rId2" action="ppaction://hlinksldjump"/>
              </a:rPr>
              <a:t>Atentado de Sarajevo </a:t>
            </a:r>
            <a:r>
              <a:rPr lang="es-ES" dirty="0" smtClean="0"/>
              <a:t>(28-6-1914)</a:t>
            </a:r>
          </a:p>
          <a:p>
            <a:pPr lvl="1"/>
            <a:r>
              <a:rPr lang="es-ES" dirty="0" smtClean="0"/>
              <a:t>Sistema de Alianzas: Declaración formal 4-8-1914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88212" y="2932142"/>
            <a:ext cx="2626991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2.A.- Los contendientes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608184" y="2193478"/>
            <a:ext cx="2046203" cy="147732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b="1" dirty="0" smtClean="0"/>
              <a:t>Imperios Centrales</a:t>
            </a:r>
            <a:r>
              <a:rPr lang="es-ES" dirty="0" smtClean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Alemania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Austria-Hungría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Turquía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Bulgaria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911754" y="2649904"/>
            <a:ext cx="2752741" cy="2585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/>
              <a:t>Aliados: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Francia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Gran Bretaña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Rusia (hasta 1917)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EE.UU. (1917)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Italia</a:t>
            </a:r>
            <a:r>
              <a:rPr lang="es-ES" baseline="30000" dirty="0" smtClean="0"/>
              <a:t>(*)</a:t>
            </a:r>
            <a:r>
              <a:rPr lang="es-ES" dirty="0" smtClean="0"/>
              <a:t> (1915)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Serbia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Grecia, Rumanía, Portugal, </a:t>
            </a:r>
            <a:r>
              <a:rPr lang="es-ES" dirty="0"/>
              <a:t>J</a:t>
            </a:r>
            <a:r>
              <a:rPr lang="es-ES" dirty="0" smtClean="0"/>
              <a:t>apón..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520469" y="4865895"/>
            <a:ext cx="2133918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Colonias Respectivas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71397" y="5467889"/>
            <a:ext cx="2253542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2.B.- Los Personajes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215203" y="5472287"/>
            <a:ext cx="4172937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Alemania: </a:t>
            </a:r>
            <a:r>
              <a:rPr lang="es-ES" b="1" dirty="0" err="1" smtClean="0"/>
              <a:t>Hinderburg</a:t>
            </a:r>
            <a:r>
              <a:rPr lang="es-ES" b="1" dirty="0" smtClean="0"/>
              <a:t>, </a:t>
            </a:r>
            <a:r>
              <a:rPr lang="es-ES" b="1" dirty="0" err="1" smtClean="0"/>
              <a:t>Ludendorf</a:t>
            </a:r>
            <a:endParaRPr lang="es-ES" b="1" dirty="0" smtClean="0"/>
          </a:p>
          <a:p>
            <a:r>
              <a:rPr lang="es-ES" dirty="0" smtClean="0"/>
              <a:t>Gran Bretaña: </a:t>
            </a:r>
            <a:r>
              <a:rPr lang="es-ES" b="1" dirty="0" smtClean="0"/>
              <a:t>Lloyd George, Douglas </a:t>
            </a:r>
            <a:r>
              <a:rPr lang="es-ES" b="1" dirty="0" err="1" smtClean="0"/>
              <a:t>Haig</a:t>
            </a:r>
            <a:endParaRPr lang="es-ES" b="1" dirty="0" smtClean="0"/>
          </a:p>
          <a:p>
            <a:r>
              <a:rPr lang="es-ES" dirty="0" smtClean="0"/>
              <a:t>Francia: </a:t>
            </a:r>
            <a:r>
              <a:rPr lang="es-ES" b="1" dirty="0" err="1" smtClean="0"/>
              <a:t>Clemenceau</a:t>
            </a:r>
            <a:r>
              <a:rPr lang="es-ES" b="1" dirty="0" smtClean="0"/>
              <a:t>, </a:t>
            </a:r>
            <a:r>
              <a:rPr lang="es-ES" b="1" dirty="0" err="1" smtClean="0"/>
              <a:t>Foch</a:t>
            </a:r>
            <a:r>
              <a:rPr lang="es-ES" b="1" dirty="0" smtClean="0"/>
              <a:t>, </a:t>
            </a:r>
            <a:r>
              <a:rPr lang="es-ES" b="1" dirty="0" err="1" smtClean="0"/>
              <a:t>Petain</a:t>
            </a:r>
            <a:endParaRPr lang="es-ES" b="1" dirty="0" smtClean="0"/>
          </a:p>
          <a:p>
            <a:r>
              <a:rPr lang="es-ES" dirty="0" smtClean="0"/>
              <a:t>EE.UU.: </a:t>
            </a:r>
            <a:r>
              <a:rPr lang="es-ES" b="1" dirty="0" smtClean="0"/>
              <a:t>Woodrow Wilson (14 puntos</a:t>
            </a:r>
            <a:r>
              <a:rPr lang="es-ES" b="1" baseline="30000" dirty="0" smtClean="0"/>
              <a:t>(*)</a:t>
            </a:r>
            <a:r>
              <a:rPr lang="es-ES" b="1" dirty="0" smtClean="0"/>
              <a:t>)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462569" y="5535007"/>
            <a:ext cx="11548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000" b="1" baseline="30000" dirty="0" smtClean="0"/>
              <a:t>(*)</a:t>
            </a:r>
          </a:p>
          <a:p>
            <a:r>
              <a:rPr lang="es-ES" sz="2000" b="1" baseline="30000" dirty="0" smtClean="0"/>
              <a:t>Buscar Información</a:t>
            </a:r>
          </a:p>
        </p:txBody>
      </p:sp>
      <p:cxnSp>
        <p:nvCxnSpPr>
          <p:cNvPr id="12" name="Conector angular 11"/>
          <p:cNvCxnSpPr>
            <a:stCxn id="2" idx="3"/>
            <a:endCxn id="3" idx="0"/>
          </p:cNvCxnSpPr>
          <p:nvPr/>
        </p:nvCxnSpPr>
        <p:spPr>
          <a:xfrm>
            <a:off x="5911754" y="1078565"/>
            <a:ext cx="114840" cy="363986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r 14"/>
          <p:cNvCxnSpPr>
            <a:stCxn id="2" idx="1"/>
            <a:endCxn id="4" idx="1"/>
          </p:cNvCxnSpPr>
          <p:nvPr/>
        </p:nvCxnSpPr>
        <p:spPr>
          <a:xfrm rot="10800000" flipV="1">
            <a:off x="588212" y="1078565"/>
            <a:ext cx="12700" cy="2053632"/>
          </a:xfrm>
          <a:prstGeom prst="bentConnector3">
            <a:avLst>
              <a:gd name="adj1" fmla="val 180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16"/>
          <p:cNvCxnSpPr>
            <a:stCxn id="2" idx="1"/>
            <a:endCxn id="9" idx="1"/>
          </p:cNvCxnSpPr>
          <p:nvPr/>
        </p:nvCxnSpPr>
        <p:spPr>
          <a:xfrm rot="10800000" flipH="1" flipV="1">
            <a:off x="588211" y="1078564"/>
            <a:ext cx="83185" cy="4589379"/>
          </a:xfrm>
          <a:prstGeom prst="bentConnector3">
            <a:avLst>
              <a:gd name="adj1" fmla="val -274809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18"/>
          <p:cNvCxnSpPr>
            <a:stCxn id="4" idx="3"/>
            <a:endCxn id="5" idx="1"/>
          </p:cNvCxnSpPr>
          <p:nvPr/>
        </p:nvCxnSpPr>
        <p:spPr>
          <a:xfrm flipV="1">
            <a:off x="3215203" y="2932142"/>
            <a:ext cx="392981" cy="200055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20"/>
          <p:cNvCxnSpPr>
            <a:stCxn id="4" idx="3"/>
            <a:endCxn id="7" idx="1"/>
          </p:cNvCxnSpPr>
          <p:nvPr/>
        </p:nvCxnSpPr>
        <p:spPr>
          <a:xfrm>
            <a:off x="3215203" y="3132197"/>
            <a:ext cx="2696551" cy="810369"/>
          </a:xfrm>
          <a:prstGeom prst="bentConnector3">
            <a:avLst>
              <a:gd name="adj1" fmla="val 7354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angular 25"/>
          <p:cNvCxnSpPr>
            <a:stCxn id="4" idx="3"/>
            <a:endCxn id="8" idx="1"/>
          </p:cNvCxnSpPr>
          <p:nvPr/>
        </p:nvCxnSpPr>
        <p:spPr>
          <a:xfrm>
            <a:off x="3215203" y="3132197"/>
            <a:ext cx="305266" cy="1918364"/>
          </a:xfrm>
          <a:prstGeom prst="bentConnector3">
            <a:avLst>
              <a:gd name="adj1" fmla="val 61245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1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  <p:bldP spid="5" grpId="0" build="p" animBg="1"/>
      <p:bldP spid="7" grpId="0" build="p" animBg="1"/>
      <p:bldP spid="8" grpId="0" animBg="1"/>
      <p:bldP spid="9" grpId="0" animBg="1"/>
      <p:bldP spid="10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8212" y="816955"/>
            <a:ext cx="5630618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0000FF"/>
                </a:solidFill>
              </a:rPr>
              <a:t>2.La Guerra (</a:t>
            </a:r>
            <a:r>
              <a:rPr lang="es-ES" sz="2000" dirty="0" smtClean="0">
                <a:solidFill>
                  <a:srgbClr val="0000FF"/>
                </a:solidFill>
              </a:rPr>
              <a:t>Agosto 1914- Noviembre 1918)…2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88212" y="1762334"/>
            <a:ext cx="2224237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2.C.- </a:t>
            </a:r>
            <a:r>
              <a:rPr lang="es-ES" sz="2000" dirty="0" smtClean="0">
                <a:hlinkClick r:id="rId2" action="ppaction://hlinksldjump"/>
              </a:rPr>
              <a:t>Los escenarios</a:t>
            </a:r>
            <a:endParaRPr lang="es-ES" sz="2000" dirty="0" smtClean="0"/>
          </a:p>
        </p:txBody>
      </p:sp>
      <p:sp>
        <p:nvSpPr>
          <p:cNvPr id="4" name="CuadroTexto 3"/>
          <p:cNvSpPr txBox="1"/>
          <p:nvPr/>
        </p:nvSpPr>
        <p:spPr>
          <a:xfrm>
            <a:off x="3574766" y="1458150"/>
            <a:ext cx="4614665" cy="147732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b="1" dirty="0" smtClean="0"/>
              <a:t>Frente Occidental:</a:t>
            </a:r>
          </a:p>
          <a:p>
            <a:r>
              <a:rPr lang="es-ES" dirty="0" smtClean="0"/>
              <a:t>NW de Francia.</a:t>
            </a:r>
          </a:p>
          <a:p>
            <a:r>
              <a:rPr lang="es-ES" dirty="0" smtClean="0"/>
              <a:t>Invasión de Bélgica.</a:t>
            </a:r>
          </a:p>
          <a:p>
            <a:r>
              <a:rPr lang="es-ES" dirty="0" smtClean="0">
                <a:hlinkClick r:id="rId3" action="ppaction://hlinksldjump"/>
              </a:rPr>
              <a:t>Plan Schlieffen</a:t>
            </a:r>
            <a:r>
              <a:rPr lang="es-ES" smtClean="0"/>
              <a:t>. </a:t>
            </a:r>
            <a:endParaRPr lang="es-ES" smtClean="0"/>
          </a:p>
          <a:p>
            <a:r>
              <a:rPr lang="es-ES" smtClean="0"/>
              <a:t>Batalla </a:t>
            </a:r>
            <a:r>
              <a:rPr lang="es-ES" dirty="0" smtClean="0"/>
              <a:t>de Marne </a:t>
            </a:r>
            <a:r>
              <a:rPr lang="es-ES" dirty="0" smtClean="0">
                <a:sym typeface="Wingdings"/>
              </a:rPr>
              <a:t> estabilización trincheras</a:t>
            </a:r>
            <a:endParaRPr lang="es-ES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3574766" y="3087878"/>
            <a:ext cx="3995317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b="1" dirty="0" smtClean="0"/>
              <a:t>Frente Oriental. Rusia</a:t>
            </a:r>
          </a:p>
          <a:p>
            <a:r>
              <a:rPr lang="es-ES" dirty="0" smtClean="0"/>
              <a:t>Más dinámica y alternativas en el frente.</a:t>
            </a:r>
          </a:p>
          <a:p>
            <a:r>
              <a:rPr lang="es-ES" dirty="0" smtClean="0"/>
              <a:t>1º Avance Ruso</a:t>
            </a:r>
          </a:p>
          <a:p>
            <a:r>
              <a:rPr lang="es-ES" dirty="0" smtClean="0"/>
              <a:t>2º Avance Austriaco-Alemán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574766" y="4455557"/>
            <a:ext cx="4930031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b="1" dirty="0" smtClean="0"/>
              <a:t>Frente Italiano.</a:t>
            </a:r>
          </a:p>
          <a:p>
            <a:r>
              <a:rPr lang="es-ES" dirty="0" smtClean="0"/>
              <a:t>Sucesivas batallas del </a:t>
            </a:r>
            <a:r>
              <a:rPr lang="es-ES" dirty="0" err="1" smtClean="0"/>
              <a:t>Isonzo</a:t>
            </a:r>
            <a:r>
              <a:rPr lang="es-ES" dirty="0" smtClean="0"/>
              <a:t>. Apenas movimientos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574766" y="5233147"/>
            <a:ext cx="5557494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b="1" dirty="0" smtClean="0"/>
              <a:t>Frente Turco</a:t>
            </a:r>
          </a:p>
          <a:p>
            <a:r>
              <a:rPr lang="es-ES" dirty="0" smtClean="0"/>
              <a:t>Cáucaso y </a:t>
            </a:r>
            <a:r>
              <a:rPr lang="es-ES" dirty="0" err="1" smtClean="0"/>
              <a:t>Galípolis</a:t>
            </a:r>
            <a:r>
              <a:rPr lang="es-ES" dirty="0" smtClean="0"/>
              <a:t>. Oriente Medio. (Lawrence de Arabia)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574767" y="5986173"/>
            <a:ext cx="5569234" cy="92333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/>
              <a:t>Frente Colonial</a:t>
            </a:r>
          </a:p>
          <a:p>
            <a:r>
              <a:rPr lang="es-ES" dirty="0" smtClean="0"/>
              <a:t>Kenia, África Oriental, Libia, etc. (Alemania pierde colonias).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34180" y="3840442"/>
            <a:ext cx="2478269" cy="175432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/>
              <a:t>Guerra Marítima:</a:t>
            </a:r>
          </a:p>
          <a:p>
            <a:r>
              <a:rPr lang="es-ES" dirty="0" smtClean="0"/>
              <a:t>Bloqueo Marítimo Inglés (Batalla de Jutlandia, 1916)</a:t>
            </a:r>
          </a:p>
          <a:p>
            <a:r>
              <a:rPr lang="es-ES" dirty="0" smtClean="0"/>
              <a:t>Campaña del </a:t>
            </a:r>
            <a:r>
              <a:rPr lang="es-ES" dirty="0" smtClean="0">
                <a:hlinkClick r:id="rId3" action="ppaction://hlinksldjump"/>
              </a:rPr>
              <a:t>Graf </a:t>
            </a:r>
            <a:r>
              <a:rPr lang="es-ES" dirty="0" err="1" smtClean="0">
                <a:hlinkClick r:id="rId3" action="ppaction://hlinksldjump"/>
              </a:rPr>
              <a:t>Spee</a:t>
            </a:r>
            <a:endParaRPr lang="es-ES" dirty="0" smtClean="0"/>
          </a:p>
          <a:p>
            <a:r>
              <a:rPr lang="es-ES" dirty="0" smtClean="0">
                <a:hlinkClick r:id="rId3" action="ppaction://hlinksldjump"/>
              </a:rPr>
              <a:t>U-</a:t>
            </a:r>
            <a:r>
              <a:rPr lang="es-ES" dirty="0" err="1" smtClean="0">
                <a:hlinkClick r:id="rId3" action="ppaction://hlinksldjump"/>
              </a:rPr>
              <a:t>boot</a:t>
            </a:r>
            <a:endParaRPr lang="es-ES" dirty="0" smtClean="0"/>
          </a:p>
        </p:txBody>
      </p:sp>
      <p:cxnSp>
        <p:nvCxnSpPr>
          <p:cNvPr id="11" name="Conector angular 10"/>
          <p:cNvCxnSpPr>
            <a:stCxn id="3" idx="3"/>
            <a:endCxn id="4" idx="1"/>
          </p:cNvCxnSpPr>
          <p:nvPr/>
        </p:nvCxnSpPr>
        <p:spPr>
          <a:xfrm>
            <a:off x="2812449" y="1962389"/>
            <a:ext cx="762317" cy="234425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angular 12"/>
          <p:cNvCxnSpPr>
            <a:stCxn id="3" idx="3"/>
            <a:endCxn id="5" idx="1"/>
          </p:cNvCxnSpPr>
          <p:nvPr/>
        </p:nvCxnSpPr>
        <p:spPr>
          <a:xfrm>
            <a:off x="2812449" y="1962389"/>
            <a:ext cx="762317" cy="17256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r 15"/>
          <p:cNvCxnSpPr>
            <a:stCxn id="3" idx="3"/>
            <a:endCxn id="6" idx="1"/>
          </p:cNvCxnSpPr>
          <p:nvPr/>
        </p:nvCxnSpPr>
        <p:spPr>
          <a:xfrm>
            <a:off x="2812449" y="1962389"/>
            <a:ext cx="762317" cy="2816334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17"/>
          <p:cNvCxnSpPr>
            <a:stCxn id="3" idx="3"/>
            <a:endCxn id="7" idx="1"/>
          </p:cNvCxnSpPr>
          <p:nvPr/>
        </p:nvCxnSpPr>
        <p:spPr>
          <a:xfrm>
            <a:off x="2812449" y="1962389"/>
            <a:ext cx="762317" cy="3593924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angular 21"/>
          <p:cNvCxnSpPr>
            <a:stCxn id="3" idx="3"/>
            <a:endCxn id="8" idx="1"/>
          </p:cNvCxnSpPr>
          <p:nvPr/>
        </p:nvCxnSpPr>
        <p:spPr>
          <a:xfrm>
            <a:off x="2812449" y="1962389"/>
            <a:ext cx="762318" cy="4485449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angular 23"/>
          <p:cNvCxnSpPr>
            <a:stCxn id="3" idx="2"/>
            <a:endCxn id="9" idx="0"/>
          </p:cNvCxnSpPr>
          <p:nvPr/>
        </p:nvCxnSpPr>
        <p:spPr>
          <a:xfrm rot="5400000">
            <a:off x="797824" y="2937935"/>
            <a:ext cx="1677998" cy="127016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6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build="p" animBg="1"/>
      <p:bldP spid="5" grpId="0" build="p" animBg="1"/>
      <p:bldP spid="6" grpId="0" build="p" animBg="1"/>
      <p:bldP spid="7" grpId="0" build="p" animBg="1"/>
      <p:bldP spid="8" grpId="0" build="p" animBg="1"/>
      <p:bldP spid="9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8212" y="816955"/>
            <a:ext cx="5630618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0000FF"/>
                </a:solidFill>
              </a:rPr>
              <a:t>2.La Guerra (</a:t>
            </a:r>
            <a:r>
              <a:rPr lang="es-ES" sz="2000" dirty="0" smtClean="0">
                <a:solidFill>
                  <a:srgbClr val="0000FF"/>
                </a:solidFill>
              </a:rPr>
              <a:t>Agosto 1914- Noviembre 1918)…3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88212" y="1762333"/>
            <a:ext cx="2736879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/>
              <a:t>2.D. Fases y evolución de la guerra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520469" y="1443972"/>
            <a:ext cx="5452264" cy="313932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Año 1914: </a:t>
            </a:r>
            <a:r>
              <a:rPr lang="es-ES" b="1" dirty="0" smtClean="0"/>
              <a:t>Guerra de Movimientos</a:t>
            </a:r>
            <a:r>
              <a:rPr lang="es-ES" dirty="0" smtClean="0"/>
              <a:t>. Primera Batalla de Marne </a:t>
            </a:r>
            <a:r>
              <a:rPr lang="es-ES" dirty="0" smtClean="0">
                <a:sym typeface="Wingdings"/>
              </a:rPr>
              <a:t> Fracaso guerra relámpago.</a:t>
            </a:r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1915-17: </a:t>
            </a:r>
            <a:r>
              <a:rPr lang="es-ES" b="1" dirty="0" smtClean="0"/>
              <a:t>Guerra de Trincheras</a:t>
            </a:r>
            <a:r>
              <a:rPr lang="es-ES" dirty="0" smtClean="0"/>
              <a:t>. Equilibrio en el frente.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/>
              <a:t>Batallas de desgaste: </a:t>
            </a:r>
            <a:r>
              <a:rPr lang="es-ES" dirty="0" err="1" smtClean="0"/>
              <a:t>Yprés</a:t>
            </a:r>
            <a:r>
              <a:rPr lang="es-ES" dirty="0" smtClean="0"/>
              <a:t> (1915), </a:t>
            </a:r>
            <a:r>
              <a:rPr lang="es-ES" dirty="0" err="1" smtClean="0"/>
              <a:t>Verdún</a:t>
            </a:r>
            <a:r>
              <a:rPr lang="es-ES" dirty="0" smtClean="0"/>
              <a:t> (1916), Somme (1916)</a:t>
            </a:r>
          </a:p>
          <a:p>
            <a:pPr marL="285750" indent="-285750">
              <a:buFont typeface="Arial"/>
              <a:buChar char="•"/>
            </a:pPr>
            <a:r>
              <a:rPr lang="es-ES" b="1" dirty="0" smtClean="0"/>
              <a:t>Desequilibrio de fuerzas </a:t>
            </a:r>
            <a:r>
              <a:rPr lang="es-ES" dirty="0" smtClean="0"/>
              <a:t>(1917-1918):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/>
              <a:t>Revolución rusa y retirada rusa</a:t>
            </a:r>
            <a:r>
              <a:rPr lang="es-ES" dirty="0" smtClean="0">
                <a:sym typeface="Wingdings"/>
              </a:rPr>
              <a:t> Tratado de </a:t>
            </a:r>
            <a:r>
              <a:rPr lang="es-ES" b="1" dirty="0" smtClean="0">
                <a:sym typeface="Wingdings"/>
                <a:hlinkClick r:id="rId2" action="ppaction://hlinksldjump"/>
              </a:rPr>
              <a:t>Brest </a:t>
            </a:r>
            <a:r>
              <a:rPr lang="es-ES" b="1" dirty="0" err="1" smtClean="0">
                <a:sym typeface="Wingdings"/>
                <a:hlinkClick r:id="rId2" action="ppaction://hlinksldjump"/>
              </a:rPr>
              <a:t>Litowsk</a:t>
            </a:r>
            <a:r>
              <a:rPr lang="es-ES" b="1" baseline="30000" dirty="0" smtClean="0">
                <a:sym typeface="Wingdings"/>
                <a:hlinkClick r:id="rId2" action="ppaction://hlinksldjump"/>
              </a:rPr>
              <a:t>(*)</a:t>
            </a:r>
            <a:endParaRPr lang="es-ES" b="1" baseline="30000" dirty="0" smtClean="0"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Entrada de USA en Guerra (abril, 1917). Recordar Caso </a:t>
            </a:r>
            <a:r>
              <a:rPr lang="es-ES" dirty="0" err="1" smtClean="0">
                <a:sym typeface="Wingdings"/>
              </a:rPr>
              <a:t>Lusitania</a:t>
            </a:r>
            <a:r>
              <a:rPr lang="es-ES" dirty="0" smtClean="0">
                <a:sym typeface="Wingdings"/>
              </a:rPr>
              <a:t> (1915)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02032" y="3960636"/>
            <a:ext cx="2181782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El final de la guerra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02032" y="4729359"/>
            <a:ext cx="5146372" cy="20313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Agotamiento Potencias Centrales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Grandes recursos aportados por EEUU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Revueltas en la retaguardia: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/>
              <a:t>Movimiento nacionalistas en Austria-Hungría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/>
              <a:t>Revueltas socialistas (</a:t>
            </a:r>
            <a:r>
              <a:rPr lang="es-ES" dirty="0" err="1" smtClean="0"/>
              <a:t>espartaquistas</a:t>
            </a:r>
            <a:r>
              <a:rPr lang="es-ES" dirty="0" smtClean="0"/>
              <a:t>) en Alemania 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Armisticio: Bosque </a:t>
            </a:r>
            <a:r>
              <a:rPr lang="es-ES" dirty="0" err="1" smtClean="0"/>
              <a:t>Rethondes</a:t>
            </a:r>
            <a:r>
              <a:rPr lang="es-ES" dirty="0" smtClean="0"/>
              <a:t> (11-11-1918)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218830" y="4729359"/>
            <a:ext cx="2813591" cy="16312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Tratados: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>
                <a:hlinkClick r:id="rId3" action="ppaction://hlinksldjump"/>
              </a:rPr>
              <a:t>Versalles</a:t>
            </a:r>
            <a:r>
              <a:rPr lang="es-ES" sz="2000" dirty="0" smtClean="0"/>
              <a:t> </a:t>
            </a:r>
            <a:r>
              <a:rPr lang="es-ES" sz="1400" dirty="0" smtClean="0"/>
              <a:t>(jun-1919)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Saint </a:t>
            </a:r>
            <a:r>
              <a:rPr lang="es-ES" sz="2000" dirty="0" err="1" smtClean="0"/>
              <a:t>Germain</a:t>
            </a:r>
            <a:r>
              <a:rPr lang="es-ES" sz="2000" dirty="0" smtClean="0"/>
              <a:t> </a:t>
            </a:r>
            <a:r>
              <a:rPr lang="es-ES" sz="1400" dirty="0" smtClean="0"/>
              <a:t>(oct-1919)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err="1" smtClean="0"/>
              <a:t>Trianón</a:t>
            </a:r>
            <a:r>
              <a:rPr lang="es-ES" sz="2000" dirty="0" smtClean="0"/>
              <a:t> </a:t>
            </a:r>
            <a:r>
              <a:rPr lang="es-ES" sz="1400" dirty="0" smtClean="0"/>
              <a:t>(jun-1920)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err="1" smtClean="0"/>
              <a:t>Neully</a:t>
            </a:r>
            <a:r>
              <a:rPr lang="es-ES" sz="2000" dirty="0" smtClean="0"/>
              <a:t> </a:t>
            </a:r>
            <a:r>
              <a:rPr lang="es-ES" sz="1400" dirty="0" smtClean="0"/>
              <a:t>(nov-1919)</a:t>
            </a:r>
          </a:p>
        </p:txBody>
      </p:sp>
      <p:cxnSp>
        <p:nvCxnSpPr>
          <p:cNvPr id="9" name="Conector angular 8"/>
          <p:cNvCxnSpPr>
            <a:stCxn id="3" idx="2"/>
            <a:endCxn id="4" idx="1"/>
          </p:cNvCxnSpPr>
          <p:nvPr/>
        </p:nvCxnSpPr>
        <p:spPr>
          <a:xfrm rot="16200000" flipH="1">
            <a:off x="2466853" y="1960017"/>
            <a:ext cx="543414" cy="1563817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angular 10"/>
          <p:cNvCxnSpPr>
            <a:stCxn id="3" idx="2"/>
            <a:endCxn id="5" idx="0"/>
          </p:cNvCxnSpPr>
          <p:nvPr/>
        </p:nvCxnSpPr>
        <p:spPr>
          <a:xfrm rot="5400000">
            <a:off x="1179580" y="3183563"/>
            <a:ext cx="1490417" cy="63729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angular 12"/>
          <p:cNvCxnSpPr>
            <a:stCxn id="5" idx="2"/>
            <a:endCxn id="6" idx="0"/>
          </p:cNvCxnSpPr>
          <p:nvPr/>
        </p:nvCxnSpPr>
        <p:spPr>
          <a:xfrm rot="16200000" flipH="1">
            <a:off x="2449764" y="3803904"/>
            <a:ext cx="368613" cy="1482295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r 14"/>
          <p:cNvCxnSpPr>
            <a:stCxn id="6" idx="3"/>
            <a:endCxn id="7" idx="1"/>
          </p:cNvCxnSpPr>
          <p:nvPr/>
        </p:nvCxnSpPr>
        <p:spPr>
          <a:xfrm flipV="1">
            <a:off x="5948404" y="5544967"/>
            <a:ext cx="270426" cy="200055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8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uiExpand="1" build="p" animBg="1"/>
      <p:bldP spid="4" grpId="1" build="p" animBg="1"/>
      <p:bldP spid="5" grpId="0" uiExpand="1" build="p" animBg="1"/>
      <p:bldP spid="6" grpId="0" build="p" animBg="1"/>
      <p:bldP spid="7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8212" y="816955"/>
            <a:ext cx="5630618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0000FF"/>
                </a:solidFill>
              </a:rPr>
              <a:t>2.La Guerra (</a:t>
            </a:r>
            <a:r>
              <a:rPr lang="es-ES" sz="2000" dirty="0" smtClean="0">
                <a:solidFill>
                  <a:srgbClr val="0000FF"/>
                </a:solidFill>
              </a:rPr>
              <a:t>Agosto 1914- Noviembre 1918)…4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88212" y="1762333"/>
            <a:ext cx="2736879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/>
              <a:t>2.E. Las consecuencias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852159" y="2389751"/>
            <a:ext cx="7736267" cy="34778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000" dirty="0" smtClean="0">
                <a:hlinkClick r:id="rId2" action="ppaction://hlinksldjump"/>
              </a:rPr>
              <a:t>Pérdidas humanas</a:t>
            </a:r>
            <a:r>
              <a:rPr lang="es-ES" sz="2000" baseline="30000" dirty="0" smtClean="0">
                <a:hlinkClick r:id="rId2" action="ppaction://hlinksldjump"/>
              </a:rPr>
              <a:t>(*)</a:t>
            </a:r>
            <a:endParaRPr lang="es-ES" sz="2000" baseline="30000" dirty="0" smtClean="0"/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Pérdida liderazgo mundial Europeo a favor de USA.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Acceso al poder de la socialdemocracia y auge  regímenes democráticos </a:t>
            </a:r>
            <a:r>
              <a:rPr lang="es-ES" sz="2000" smtClean="0"/>
              <a:t>y republicanos </a:t>
            </a:r>
            <a:r>
              <a:rPr lang="es-ES" sz="2000" dirty="0" smtClean="0"/>
              <a:t>(</a:t>
            </a:r>
            <a:r>
              <a:rPr lang="es-ES" sz="2000" dirty="0" err="1" smtClean="0"/>
              <a:t>Ej</a:t>
            </a:r>
            <a:r>
              <a:rPr lang="es-ES" sz="2000" dirty="0" smtClean="0"/>
              <a:t>: República de Weimar en Alemania). Extensión del sufragio universal.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Aislamiento momentáneo de comunismo en Rusia, aunque extensión ideología en Europa a través del </a:t>
            </a:r>
            <a:r>
              <a:rPr lang="es-ES" sz="2000" dirty="0" err="1" smtClean="0"/>
              <a:t>Komitern</a:t>
            </a:r>
            <a:r>
              <a:rPr lang="es-ES" sz="200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Cambios moral sociedad: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Locos años 20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Cultura: surrealismo, expresionismo.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Influencia en feminismo y emancipación mujer </a:t>
            </a:r>
            <a:r>
              <a:rPr lang="es-ES" sz="2000" dirty="0" smtClean="0">
                <a:sym typeface="Wingdings"/>
              </a:rPr>
              <a:t> sufragio femenino</a:t>
            </a:r>
            <a:endParaRPr lang="es-ES" sz="2000" dirty="0" smtClean="0"/>
          </a:p>
        </p:txBody>
      </p:sp>
      <p:cxnSp>
        <p:nvCxnSpPr>
          <p:cNvPr id="6" name="Conector angular 5"/>
          <p:cNvCxnSpPr>
            <a:stCxn id="3" idx="3"/>
            <a:endCxn id="4" idx="0"/>
          </p:cNvCxnSpPr>
          <p:nvPr/>
        </p:nvCxnSpPr>
        <p:spPr>
          <a:xfrm>
            <a:off x="3325091" y="1962388"/>
            <a:ext cx="1395202" cy="427363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36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8212" y="816955"/>
            <a:ext cx="4220902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0000FF"/>
                </a:solidFill>
              </a:rPr>
              <a:t>2.La Organización de la paz.</a:t>
            </a:r>
            <a:endParaRPr lang="es-ES" sz="2000" dirty="0" smtClean="0">
              <a:solidFill>
                <a:srgbClr val="0000F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88212" y="1654443"/>
            <a:ext cx="8120574" cy="483209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200" dirty="0" smtClean="0"/>
              <a:t>Creación </a:t>
            </a:r>
            <a:r>
              <a:rPr lang="es-ES" sz="2200" dirty="0" smtClean="0">
                <a:hlinkClick r:id="rId2" action="ppaction://hlinksldjump"/>
              </a:rPr>
              <a:t>Sociedad de Naciones </a:t>
            </a:r>
            <a:r>
              <a:rPr lang="es-ES" sz="2200" b="1" dirty="0" smtClean="0">
                <a:hlinkClick r:id="rId2" action="ppaction://hlinksldjump"/>
              </a:rPr>
              <a:t>(S.D.)</a:t>
            </a:r>
            <a:endParaRPr lang="es-ES" sz="2200" b="1" dirty="0" smtClean="0"/>
          </a:p>
          <a:p>
            <a:pPr marL="800100" lvl="1" indent="-342900">
              <a:buFont typeface="Arial"/>
              <a:buChar char="•"/>
            </a:pPr>
            <a:r>
              <a:rPr lang="es-ES" sz="2200" dirty="0" smtClean="0"/>
              <a:t>Antecedente de la ONU. Inoperante.</a:t>
            </a:r>
          </a:p>
          <a:p>
            <a:pPr marL="342900" indent="-342900">
              <a:buFont typeface="Arial"/>
              <a:buChar char="•"/>
            </a:pPr>
            <a:r>
              <a:rPr lang="es-ES" sz="2200" dirty="0" smtClean="0"/>
              <a:t>Fin </a:t>
            </a:r>
            <a:r>
              <a:rPr lang="es-ES" sz="2200" b="1" dirty="0" smtClean="0"/>
              <a:t>Imperio Turco</a:t>
            </a:r>
            <a:r>
              <a:rPr lang="es-ES" sz="2200" dirty="0" smtClean="0"/>
              <a:t>. Queda como hoy. Consigue retener parte territorio en Europa</a:t>
            </a:r>
          </a:p>
          <a:p>
            <a:pPr marL="342900" indent="-342900">
              <a:buFont typeface="Arial"/>
              <a:buChar char="•"/>
            </a:pPr>
            <a:r>
              <a:rPr lang="es-ES" sz="2200" dirty="0" smtClean="0"/>
              <a:t>Reordenación muy amplia del </a:t>
            </a:r>
            <a:r>
              <a:rPr lang="es-ES" sz="2200" dirty="0" smtClean="0">
                <a:hlinkClick r:id="rId3" action="ppaction://hlinksldjump"/>
              </a:rPr>
              <a:t>mapa europeo</a:t>
            </a:r>
            <a:endParaRPr lang="es-ES" sz="2200" dirty="0" smtClean="0"/>
          </a:p>
          <a:p>
            <a:pPr marL="342900" indent="-342900">
              <a:buFont typeface="Arial"/>
              <a:buChar char="•"/>
            </a:pPr>
            <a:r>
              <a:rPr lang="es-ES" sz="2200" dirty="0" smtClean="0"/>
              <a:t>Fin de Imperio </a:t>
            </a:r>
            <a:r>
              <a:rPr lang="es-ES" sz="2200" b="1" dirty="0" smtClean="0"/>
              <a:t>Austro-Húngaro</a:t>
            </a:r>
            <a:r>
              <a:rPr lang="es-ES" sz="220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s-ES" sz="2200" dirty="0" smtClean="0"/>
              <a:t>Pérdidas territoriales alemanas</a:t>
            </a:r>
            <a:r>
              <a:rPr lang="es-ES" sz="2200" baseline="30000" dirty="0" smtClean="0"/>
              <a:t> (*)</a:t>
            </a:r>
          </a:p>
          <a:p>
            <a:pPr marL="342900" indent="-342900">
              <a:buFont typeface="Arial"/>
              <a:buChar char="•"/>
            </a:pPr>
            <a:r>
              <a:rPr lang="es-ES" sz="2200" dirty="0" smtClean="0"/>
              <a:t>Aparición nuevos estados (</a:t>
            </a:r>
            <a:r>
              <a:rPr lang="es-ES" sz="2200" dirty="0" err="1" smtClean="0"/>
              <a:t>Ej</a:t>
            </a:r>
            <a:r>
              <a:rPr lang="es-ES" sz="2200" dirty="0" smtClean="0"/>
              <a:t>: Reino de Yugoslavia)</a:t>
            </a:r>
          </a:p>
          <a:p>
            <a:pPr marL="342900" indent="-342900">
              <a:buFont typeface="Arial"/>
              <a:buChar char="•"/>
            </a:pPr>
            <a:r>
              <a:rPr lang="es-ES" sz="2200" dirty="0" smtClean="0"/>
              <a:t>Cuestión del</a:t>
            </a:r>
            <a:r>
              <a:rPr lang="es-ES" sz="2200" b="1" dirty="0" smtClean="0"/>
              <a:t> irredentismo</a:t>
            </a:r>
            <a:r>
              <a:rPr lang="es-ES" sz="2200" baseline="30000" dirty="0" smtClean="0"/>
              <a:t>(*)</a:t>
            </a:r>
          </a:p>
          <a:p>
            <a:pPr marL="342900" indent="-342900">
              <a:buFont typeface="Arial"/>
              <a:buChar char="•"/>
            </a:pPr>
            <a:r>
              <a:rPr lang="es-ES" sz="2200" dirty="0" smtClean="0"/>
              <a:t>Toma </a:t>
            </a:r>
            <a:r>
              <a:rPr lang="es-ES" sz="2200" dirty="0"/>
              <a:t>c</a:t>
            </a:r>
            <a:r>
              <a:rPr lang="es-ES" sz="2200" dirty="0" smtClean="0"/>
              <a:t>onciencia de las colonias </a:t>
            </a:r>
            <a:r>
              <a:rPr lang="es-ES" sz="2200" dirty="0" smtClean="0">
                <a:sym typeface="Wingdings"/>
              </a:rPr>
              <a:t> inicio movimientos descolonizadores.</a:t>
            </a:r>
          </a:p>
          <a:p>
            <a:pPr marL="342900" indent="-342900">
              <a:buFont typeface="Arial"/>
              <a:buChar char="•"/>
            </a:pPr>
            <a:r>
              <a:rPr lang="es-ES" sz="2200" dirty="0" smtClean="0">
                <a:sym typeface="Wingdings"/>
              </a:rPr>
              <a:t>Sentimiento alemán de humillación  idea de</a:t>
            </a:r>
            <a:r>
              <a:rPr lang="es-ES" sz="2200" b="1" dirty="0" smtClean="0">
                <a:sym typeface="Wingdings"/>
              </a:rPr>
              <a:t> revancha</a:t>
            </a:r>
            <a:r>
              <a:rPr lang="es-ES" sz="2200" dirty="0" smtClean="0">
                <a:sym typeface="Wingdings"/>
              </a:rPr>
              <a:t>. Sentimiento de engaño en Italia.</a:t>
            </a:r>
          </a:p>
          <a:p>
            <a:pPr marL="800100" lvl="1" indent="-342900">
              <a:buFont typeface="Arial"/>
              <a:buChar char="•"/>
            </a:pPr>
            <a:r>
              <a:rPr lang="es-ES" sz="2200" dirty="0" smtClean="0">
                <a:sym typeface="Wingdings"/>
              </a:rPr>
              <a:t>Influencia en aparición posterior del fascismo y nazismo </a:t>
            </a:r>
          </a:p>
        </p:txBody>
      </p:sp>
      <p:cxnSp>
        <p:nvCxnSpPr>
          <p:cNvPr id="5" name="Conector angular 4"/>
          <p:cNvCxnSpPr>
            <a:stCxn id="2" idx="1"/>
            <a:endCxn id="3" idx="1"/>
          </p:cNvCxnSpPr>
          <p:nvPr/>
        </p:nvCxnSpPr>
        <p:spPr>
          <a:xfrm rot="10800000" flipV="1">
            <a:off x="588212" y="1078565"/>
            <a:ext cx="12700" cy="2991924"/>
          </a:xfrm>
          <a:prstGeom prst="bentConnector3">
            <a:avLst>
              <a:gd name="adj1" fmla="val 180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2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hlinkClick r:id="" action="ppaction://hlinkshowjump?jump=firstslide"/>
          </p:cNvPr>
          <p:cNvSpPr txBox="1"/>
          <p:nvPr/>
        </p:nvSpPr>
        <p:spPr>
          <a:xfrm>
            <a:off x="2699357" y="2931963"/>
            <a:ext cx="3390722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0000FF"/>
                </a:solidFill>
              </a:rPr>
              <a:t>Fin de la presentación</a:t>
            </a:r>
            <a:endParaRPr lang="es-ES" sz="20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9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5986</TotalTime>
  <Words>1144</Words>
  <Application>Microsoft Macintosh PowerPoint</Application>
  <PresentationFormat>Presentación en pantalla (4:3)</PresentationFormat>
  <Paragraphs>152</Paragraphs>
  <Slides>23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>Generalitat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Ildefonso</dc:creator>
  <cp:keywords/>
  <dc:description/>
  <cp:lastModifiedBy>Ildefonso</cp:lastModifiedBy>
  <cp:revision>253</cp:revision>
  <dcterms:created xsi:type="dcterms:W3CDTF">2014-09-15T10:17:07Z</dcterms:created>
  <dcterms:modified xsi:type="dcterms:W3CDTF">2015-04-13T17:03:58Z</dcterms:modified>
  <cp:category/>
</cp:coreProperties>
</file>